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098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8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01C6-2758-49FE-B18F-A59E0F650AF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91FA-E36B-476F-A005-F6129AD3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637" y="1773384"/>
            <a:ext cx="8645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ТЕМА: ВИРОБНИЦТВО АМОНІАКУ</a:t>
            </a:r>
          </a:p>
          <a:p>
            <a:endParaRPr lang="uk-UA" dirty="0"/>
          </a:p>
          <a:p>
            <a:r>
              <a:rPr lang="uk-UA" b="1" dirty="0"/>
              <a:t>План</a:t>
            </a:r>
          </a:p>
          <a:p>
            <a:endParaRPr lang="uk-UA" dirty="0"/>
          </a:p>
          <a:p>
            <a:pPr marL="342891" indent="-342891">
              <a:buAutoNum type="arabicPeriod"/>
            </a:pPr>
            <a:r>
              <a:rPr lang="uk-UA" dirty="0"/>
              <a:t>Зв’язаний Нітроген та його значення.</a:t>
            </a:r>
          </a:p>
          <a:p>
            <a:pPr marL="342891" indent="-342891">
              <a:buAutoNum type="arabicPeriod"/>
            </a:pPr>
            <a:r>
              <a:rPr lang="uk-UA" dirty="0"/>
              <a:t>Методи фіксації атмосферного азоту.</a:t>
            </a:r>
          </a:p>
          <a:p>
            <a:pPr marL="342891" indent="-342891">
              <a:buAutoNum type="arabicPeriod"/>
            </a:pPr>
            <a:r>
              <a:rPr lang="uk-UA" dirty="0"/>
              <a:t>Історія розвитку виробництва амоніаку методом синтезу з водню і азоту.</a:t>
            </a:r>
          </a:p>
          <a:p>
            <a:pPr marL="342891" indent="-342891">
              <a:buAutoNum type="arabicPeriod"/>
            </a:pPr>
            <a:r>
              <a:rPr lang="uk-UA" dirty="0"/>
              <a:t>Фізико-хімічні основи синтезу амоніаку. Оптимальний режим.</a:t>
            </a:r>
          </a:p>
          <a:p>
            <a:pPr marL="342891" indent="-342891">
              <a:buAutoNum type="arabicPeriod"/>
            </a:pPr>
            <a:r>
              <a:rPr lang="uk-UA" dirty="0"/>
              <a:t>Кінетичні параметри синтезу.</a:t>
            </a:r>
          </a:p>
          <a:p>
            <a:pPr marL="342891" indent="-342891">
              <a:buAutoNum type="arabicPeriod"/>
            </a:pPr>
            <a:r>
              <a:rPr lang="uk-UA" dirty="0"/>
              <a:t>Колона синтезу амоніаку.</a:t>
            </a:r>
          </a:p>
          <a:p>
            <a:pPr marL="342891" indent="-342891">
              <a:buAutoNum type="arabicPeriod"/>
            </a:pPr>
            <a:r>
              <a:rPr lang="uk-UA" dirty="0"/>
              <a:t>Технологічна схема синтезу під середнім тиском</a:t>
            </a:r>
          </a:p>
        </p:txBody>
      </p:sp>
    </p:spTree>
    <p:extLst>
      <p:ext uri="{BB962C8B-B14F-4D97-AF65-F5344CB8AC3E}">
        <p14:creationId xmlns:p14="http://schemas.microsoft.com/office/powerpoint/2010/main" val="2091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465" y="6191365"/>
            <a:ext cx="22747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Газова суміш </a:t>
            </a:r>
          </a:p>
          <a:p>
            <a:pPr algn="ctr"/>
            <a:r>
              <a:rPr lang="uk-UA" sz="1400" dirty="0"/>
              <a:t>після реакції</a:t>
            </a:r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23" y="0"/>
            <a:ext cx="3384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0274" y="272475"/>
                <a:ext cx="10353964" cy="644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b="1" dirty="0"/>
                  <a:t>СПОСОБИ ЗВ’ЯЗУВАННЯ ВІЛЬНОГО АТМОСФЕРНОГО АЗОТУ</a:t>
                </a:r>
              </a:p>
              <a:p>
                <a:endParaRPr lang="uk-UA" dirty="0"/>
              </a:p>
              <a:p>
                <a:pPr marL="400041" indent="-400041">
                  <a:buFont typeface="+mj-lt"/>
                  <a:buAutoNum type="romanUcPeriod"/>
                </a:pPr>
                <a:r>
                  <a:rPr lang="uk-UA" b="1" dirty="0"/>
                  <a:t>ДУГОВИЙ</a:t>
                </a:r>
              </a:p>
              <a:p>
                <a:pPr marL="400041" indent="-400041">
                  <a:buFont typeface="+mj-lt"/>
                  <a:buAutoNum type="romanUcPeriod"/>
                </a:pPr>
                <a:endParaRPr lang="uk-UA" b="1" dirty="0"/>
              </a:p>
              <a:p>
                <a:pPr marL="342891" indent="-342891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𝑵𝑶</m:t>
                    </m:r>
                  </m:oMath>
                </a14:m>
                <a:r>
                  <a:rPr lang="uk-UA" sz="2400" b="1" i="1" dirty="0"/>
                  <a:t> </a:t>
                </a:r>
                <a:r>
                  <a:rPr lang="uk-UA" sz="2000" dirty="0"/>
                  <a:t>– при температурі 2500</a:t>
                </a:r>
                <a:r>
                  <a:rPr lang="en-US" sz="2000" dirty="0"/>
                  <a:t>°C</a:t>
                </a:r>
                <a:r>
                  <a:rPr lang="uk-UA" sz="2000" dirty="0"/>
                  <a:t> - 3000</a:t>
                </a:r>
                <a:r>
                  <a:rPr lang="en-US" sz="2000" dirty="0"/>
                  <a:t>°C</a:t>
                </a:r>
                <a:endParaRPr lang="uk-UA" sz="2000" dirty="0"/>
              </a:p>
              <a:p>
                <a:pPr marL="342891" indent="-342891">
                  <a:buAutoNum type="arabicPeriod"/>
                </a:pP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𝑵𝑶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𝑵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uk-UA" sz="2400" b="1" i="1" dirty="0"/>
              </a:p>
              <a:p>
                <a:pPr marL="342891" indent="-342891">
                  <a:buAutoNum type="arabicPeriod"/>
                </a:pP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𝑵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𝑯𝑵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𝑯𝑵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uk-UA" sz="2000" b="1" i="1" dirty="0"/>
              </a:p>
              <a:p>
                <a:r>
                  <a:rPr lang="uk-UA" dirty="0"/>
                  <a:t>Енергозатрати:  60000 – 70000 </a:t>
                </a:r>
                <a:r>
                  <a:rPr lang="uk-UA" dirty="0" err="1"/>
                  <a:t>квт</a:t>
                </a:r>
                <a:r>
                  <a:rPr lang="uk-UA" dirty="0"/>
                  <a:t>. год. на 1 т зв’язного азоту.</a:t>
                </a:r>
              </a:p>
              <a:p>
                <a:endParaRPr lang="uk-UA" dirty="0"/>
              </a:p>
              <a:p>
                <a:endParaRPr lang="uk-UA" dirty="0"/>
              </a:p>
              <a:p>
                <a:pPr marL="400041" indent="-400041">
                  <a:buFont typeface="+mj-lt"/>
                  <a:buAutoNum type="romanUcPeriod" startAt="2"/>
                </a:pPr>
                <a:r>
                  <a:rPr lang="uk-UA" b="1" dirty="0"/>
                  <a:t>ЦІАНАМІДНИЙ СПОСІБ</a:t>
                </a:r>
              </a:p>
              <a:p>
                <a:pPr marL="400041" indent="-400041">
                  <a:buFont typeface="+mj-lt"/>
                  <a:buAutoNum type="romanUcPeriod" startAt="2"/>
                </a:pPr>
                <a:endParaRPr lang="uk-UA" b="1" dirty="0"/>
              </a:p>
              <a:p>
                <a:pPr marL="342891" indent="-34289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𝑪𝒂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𝑪𝒂𝑪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𝜟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𝟑𝟎𝟏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uk-UA" sz="2400" b="1" i="1" dirty="0"/>
                  <a:t> </a:t>
                </a:r>
                <a:r>
                  <a:rPr lang="uk-UA" sz="2400" b="1" i="1" dirty="0" err="1"/>
                  <a:t>кДж</a:t>
                </a:r>
                <a:r>
                  <a:rPr lang="uk-UA" sz="2400" b="1" i="1" dirty="0"/>
                  <a:t>,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e>
                      <m:sup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uk-UA" sz="2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uk-UA" sz="2400" b="1" i="1" dirty="0"/>
              </a:p>
              <a:p>
                <a:pPr marL="342891" indent="-34289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𝑪𝒂𝑪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𝑪𝒂𝑪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uk-UA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𝑵</m:t>
                    </m:r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uk-UA" b="1" i="1" dirty="0"/>
              </a:p>
              <a:p>
                <a:pPr/>
                <a:r>
                  <a:rPr lang="uk-UA" dirty="0"/>
                  <a:t>Енергозатрати: 10000 – 12000 кВт. год. на 1 т</a:t>
                </a:r>
              </a:p>
              <a:p>
                <a:pPr/>
                <a:endParaRPr lang="uk-UA" dirty="0"/>
              </a:p>
              <a:p>
                <a:pPr/>
                <a:endParaRPr lang="uk-UA" dirty="0"/>
              </a:p>
              <a:p>
                <a:pPr marL="400041" indent="-400041">
                  <a:buFont typeface="+mj-lt"/>
                  <a:buAutoNum type="romanUcPeriod" startAt="3"/>
                </a:pPr>
                <a:r>
                  <a:rPr lang="uk-UA" b="1" dirty="0"/>
                  <a:t>ПРЯМИЙ СИНТЕЗ З ВОДНЮ І АЗОТУ</a:t>
                </a:r>
              </a:p>
              <a:p>
                <a:pPr marL="400041" indent="-400041">
                  <a:buFont typeface="+mj-lt"/>
                  <a:buAutoNum type="romanUcPeriod" startAt="3"/>
                </a:pPr>
                <a:endParaRPr lang="uk-UA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400" b="1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uk-UA" sz="2400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sz="2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uk-UA" sz="2400" b="1">
                          <a:latin typeface="Cambria Math" panose="02040503050406030204" pitchFamily="18" charset="0"/>
                        </a:rPr>
                        <m:t>𝟐𝐍</m:t>
                      </m:r>
                      <m:sSub>
                        <m:sSubPr>
                          <m:ctrlPr>
                            <a:rPr lang="uk-UA" sz="2400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k-UA" sz="2400" b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uk-UA" sz="2400" b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uk-UA" sz="2400" b="1" dirty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uk-UA" sz="2400" b="1" dirty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uk-UA" sz="2400" b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uk-UA" sz="2400" b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uk-UA" sz="2400" b="1" dirty="0"/>
              </a:p>
              <a:p>
                <a:pPr/>
                <a:r>
                  <a:rPr lang="uk-UA" dirty="0"/>
                  <a:t>Енергозатрати: 4000 – 5000 кВт. год. на 1 т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4" y="272475"/>
                <a:ext cx="10353964" cy="6440866"/>
              </a:xfrm>
              <a:prstGeom prst="rect">
                <a:avLst/>
              </a:prstGeom>
              <a:blipFill>
                <a:blip r:embed="rId2"/>
                <a:stretch>
                  <a:fillRect l="-883" t="-56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98438" y="2302164"/>
                <a:ext cx="4211783" cy="217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/>
                  <a:t>Фізико-хімічні основи синтезу </a:t>
                </a:r>
                <a14:m>
                  <m:oMath xmlns:m="http://schemas.openxmlformats.org/officeDocument/2006/math">
                    <m:r>
                      <a:rPr lang="uk-UA" sz="2000" b="1" i="1">
                        <a:latin typeface="Cambria Math" panose="02040503050406030204" pitchFamily="18" charset="0"/>
                      </a:rPr>
                      <m:t>𝑵</m:t>
                    </m:r>
                    <m:sSub>
                      <m:sSubPr>
                        <m:ctrlPr>
                          <a:rPr lang="uk-U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uk-UA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uk-UA" b="1" dirty="0"/>
              </a:p>
              <a:p>
                <a:pPr algn="ctr"/>
                <a:endParaRPr lang="uk-UA" dirty="0"/>
              </a:p>
              <a:p>
                <a:pPr algn="ctr"/>
                <a:r>
                  <a:rPr lang="uk-UA" dirty="0"/>
                  <a:t>Константа рівноваги:</a:t>
                </a:r>
              </a:p>
              <a:p>
                <a:pPr algn="ctr"/>
                <a:endParaRPr lang="uk-U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𝑲𝒑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38" y="2302164"/>
                <a:ext cx="4211783" cy="2179315"/>
              </a:xfrm>
              <a:prstGeom prst="rect">
                <a:avLst/>
              </a:prstGeom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5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" y="372573"/>
            <a:ext cx="9241402" cy="4339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1601" y="5172364"/>
                <a:ext cx="9033164" cy="154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dirty="0"/>
                  <a:t>ЗАЛЕЖНІСТЬ РІВНОВАЖНОГО ВИХОДУ </a:t>
                </a:r>
                <a:r>
                  <a:rPr lang="en-US" sz="2000" b="1" i="1" dirty="0"/>
                  <a:t>NH</a:t>
                </a:r>
                <a:r>
                  <a:rPr lang="en-US" sz="2000" b="1" i="1" baseline="-25000" dirty="0"/>
                  <a:t>3</a:t>
                </a:r>
                <a:r>
                  <a:rPr lang="en-US" dirty="0"/>
                  <a:t> </a:t>
                </a:r>
                <a:r>
                  <a:rPr lang="uk-UA" dirty="0"/>
                  <a:t>ВІД ТИСКУ ПРИ РІЗНИХ ТЕМПЕРАТУРАХ</a:t>
                </a:r>
                <a:r>
                  <a:rPr lang="uk-UA" dirty="0" smtClean="0"/>
                  <a:t>:</a:t>
                </a:r>
              </a:p>
              <a:p>
                <a:pPr algn="ctr"/>
                <a:endParaRPr lang="uk-UA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uk-UA" sz="2000">
                        <a:latin typeface="Cambria Math" panose="02040503050406030204" pitchFamily="18" charset="0"/>
                      </a:rPr>
                      <m:t>;     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000" dirty="0"/>
                  <a:t>;      </a:t>
                </a:r>
                <a14:m>
                  <m:oMath xmlns:m="http://schemas.openxmlformats.org/officeDocument/2006/math">
                    <m:r>
                      <a:rPr lang="uk-UA" sz="2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2000" dirty="0"/>
                  <a:t>;</a:t>
                </a:r>
                <a14:m>
                  <m:oMath xmlns:m="http://schemas.openxmlformats.org/officeDocument/2006/math">
                    <m:r>
                      <a:rPr lang="uk-UA" sz="2000" dirty="0">
                        <a:latin typeface="Cambria Math" panose="02040503050406030204" pitchFamily="18" charset="0"/>
                      </a:rPr>
                      <m:t>       4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" y="5172364"/>
                <a:ext cx="9033164" cy="1545872"/>
              </a:xfrm>
              <a:prstGeom prst="rect">
                <a:avLst/>
              </a:prstGeom>
              <a:blipFill>
                <a:blip r:embed="rId3"/>
                <a:stretch>
                  <a:fillRect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2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997526" y="1690257"/>
                <a:ext cx="10898911" cy="394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dirty="0"/>
                  <a:t>Емпіричне рівняння для розрахунку теплового ефекту синтезу амоніаку</a:t>
                </a:r>
              </a:p>
              <a:p>
                <a:endParaRPr lang="uk-U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𝟗𝟏𝟓𝟕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𝟓𝟒𝟓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𝟖𝟒𝟎</m:t>
                              </m:r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𝟒𝟓𝟗𝟕𝟑𝟒𝟎𝟎𝟎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𝟑𝟒𝟕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Т</m:t>
                      </m:r>
                      <m:r>
                        <a:rPr lang="uk-UA" sz="2400" b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uk-UA" sz="2400" b="1" dirty="0">
                  <a:latin typeface="Cambria Math" panose="02040503050406030204" pitchFamily="18" charset="0"/>
                </a:endParaRPr>
              </a:p>
              <a:p>
                <a:pPr algn="ctr"/>
                <a:endParaRPr lang="uk-UA" sz="2400" b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4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uk-UA" sz="2400" b="1" dirty="0"/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𝟓𝟐𝟓</m:t>
                    </m:r>
                    <m:sSup>
                      <m:sSupPr>
                        <m:ctrlPr>
                          <a:rPr lang="uk-UA" sz="2400" b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uk-UA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sz="2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𝟔𝟗𝟐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uk-UA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sz="2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1" i="1" dirty="0">
                        <a:latin typeface="Cambria Math" panose="02040503050406030204" pitchFamily="18" charset="0"/>
                      </a:rPr>
                      <m:t>𝟔𝟗𝟐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uk-UA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uk-UA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b="1" dirty="0"/>
              </a:p>
              <a:p>
                <a:pPr algn="ctr"/>
                <a:endParaRPr lang="uk-UA" dirty="0"/>
              </a:p>
              <a:p>
                <a:pPr algn="ctr"/>
                <a:endParaRPr lang="uk-UA" dirty="0"/>
              </a:p>
              <a:p>
                <a:pPr algn="ctr"/>
                <a:r>
                  <a:rPr lang="uk-UA" b="1" dirty="0"/>
                  <a:t>Приклади:</a:t>
                </a:r>
              </a:p>
              <a:p>
                <a:pPr algn="ctr"/>
                <a:endParaRPr lang="uk-UA" b="1" dirty="0"/>
              </a:p>
              <a:p>
                <a:pPr algn="ctr"/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uk-U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/>
                  <a:t>= 29,4 МПа – 52,38 </a:t>
                </a:r>
                <a:r>
                  <a:rPr lang="uk-UA" sz="2000" dirty="0" err="1"/>
                  <a:t>кДж</a:t>
                </a:r>
                <a:r>
                  <a:rPr lang="uk-UA" sz="2000" dirty="0"/>
                  <a:t>/моль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uk-U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/>
                  <a:t>= 60 МПа – 61,6 </a:t>
                </a:r>
                <a:r>
                  <a:rPr lang="uk-UA" sz="2000" dirty="0" err="1"/>
                  <a:t>кДж</a:t>
                </a:r>
                <a:r>
                  <a:rPr lang="uk-UA" sz="2000" dirty="0"/>
                  <a:t>/моль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7526" y="1690257"/>
                <a:ext cx="10898911" cy="3946721"/>
              </a:xfrm>
              <a:prstGeom prst="rect">
                <a:avLst/>
              </a:prstGeom>
              <a:blipFill>
                <a:blip r:embed="rId2"/>
                <a:stretch>
                  <a:fillRect t="-772" b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4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97" y="217914"/>
            <a:ext cx="5491480" cy="6502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64101" y="840510"/>
                <a:ext cx="4525819" cy="525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Залежність виходу від температури </a:t>
                </a:r>
              </a:p>
              <a:p>
                <a:r>
                  <a:rPr lang="uk-UA" dirty="0"/>
                  <a:t>і об’ємної швидкості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uk-UA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k-UA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0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uk-UA" sz="2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uk-UA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uk-UA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uk-UA" sz="2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uk-UA" sz="2000" b="1" i="1">
                                    <a:latin typeface="Cambria Math" panose="02040503050406030204" pitchFamily="18" charset="0"/>
                                  </a:rPr>
                                  <m:t>×год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uk-UA" sz="20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uk-UA" sz="2000" b="1" dirty="0"/>
              </a:p>
              <a:p>
                <a:endParaRPr lang="uk-UA" b="1" dirty="0"/>
              </a:p>
              <a:p>
                <a:r>
                  <a:rPr lang="uk-UA" dirty="0"/>
                  <a:t>1 – </a:t>
                </a:r>
                <a:r>
                  <a:rPr lang="en-US" dirty="0"/>
                  <a:t>w = 15000;</a:t>
                </a:r>
              </a:p>
              <a:p>
                <a:r>
                  <a:rPr lang="en-US" dirty="0"/>
                  <a:t>2 – w = 30000;</a:t>
                </a:r>
              </a:p>
              <a:p>
                <a:r>
                  <a:rPr lang="en-US" dirty="0"/>
                  <a:t>3 – w = 45000;</a:t>
                </a:r>
              </a:p>
              <a:p>
                <a:r>
                  <a:rPr lang="en-US" dirty="0"/>
                  <a:t>4 – w = 60000;</a:t>
                </a:r>
              </a:p>
              <a:p>
                <a:r>
                  <a:rPr lang="en-US" dirty="0"/>
                  <a:t>5 – w = 75000.</a:t>
                </a:r>
              </a:p>
              <a:p>
                <a:endParaRPr lang="en-US" dirty="0"/>
              </a:p>
              <a:p>
                <a:r>
                  <a:rPr lang="uk-UA" dirty="0"/>
                  <a:t>Об’ємна швидкість </a:t>
                </a:r>
                <a:r>
                  <a:rPr lang="en-US" dirty="0"/>
                  <a:t>w – </a:t>
                </a:r>
                <a:r>
                  <a:rPr lang="uk-UA" dirty="0"/>
                  <a:t>кількість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dirty="0"/>
                  <a:t>) газу</a:t>
                </a:r>
              </a:p>
              <a:p>
                <a:r>
                  <a:rPr lang="uk-UA" dirty="0"/>
                  <a:t>У перерахунку на нормальні умови, який пройшов через 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uk-UA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uk-UA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k-UA" dirty="0"/>
                  <a:t> каталізатора за 1 год.</a:t>
                </a:r>
              </a:p>
              <a:p>
                <a:endParaRPr lang="uk-UA" dirty="0"/>
              </a:p>
              <a:p>
                <a:r>
                  <a:rPr lang="uk-UA" dirty="0"/>
                  <a:t>Розмірність</a:t>
                </a:r>
              </a:p>
              <a:p>
                <a:endParaRPr lang="uk-U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=10000</m:t>
                      </m:r>
                      <m:f>
                        <m:fPr>
                          <m:ctrlPr>
                            <a:rPr lang="uk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год</m:t>
                          </m:r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</a:rPr>
                        <m:t>=10000</m:t>
                      </m:r>
                      <m:sSup>
                        <m:sSupPr>
                          <m:ctrlPr>
                            <a:rPr lang="uk-U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год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01" y="840510"/>
                <a:ext cx="4525819" cy="5257208"/>
              </a:xfrm>
              <a:prstGeom prst="rect">
                <a:avLst/>
              </a:prstGeom>
              <a:blipFill>
                <a:blip r:embed="rId3"/>
                <a:stretch>
                  <a:fillRect l="-1213" t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3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2540002"/>
                <a:ext cx="9144000" cy="1259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dirty="0"/>
                  <a:t>Швидкість реакції на залізних каталізаторах (рівняння </a:t>
                </a:r>
                <a:r>
                  <a:rPr lang="uk-UA" dirty="0" err="1"/>
                  <a:t>Тьомкіна-Пижова</a:t>
                </a:r>
                <a:r>
                  <a:rPr lang="uk-UA" dirty="0"/>
                  <a:t>)</a:t>
                </a:r>
              </a:p>
              <a:p>
                <a:pPr algn="ctr"/>
                <a:endParaRPr lang="uk-UA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𝝉</m:t>
                        </m:r>
                      </m:den>
                    </m:f>
                  </m:oMath>
                </a14:m>
                <a:r>
                  <a:rPr lang="uk-UA" sz="2000" b="1" dirty="0"/>
                  <a:t> </a:t>
                </a:r>
                <a14:m>
                  <m:oMath xmlns:m="http://schemas.openxmlformats.org/officeDocument/2006/math">
                    <m:r>
                      <a:rPr lang="uk-UA" sz="20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000" b="1" i="1" dirty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[ </m:t>
                    </m:r>
                    <m:sSub>
                      <m:sSubPr>
                        <m:ctrlPr>
                          <a:rPr lang="uk-UA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0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uk-UA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uk-UA" sz="2000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uk-UA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uk-UA" sz="20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k-UA" sz="20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uk-UA" sz="20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uk-UA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000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sSub>
                      <m:sSubPr>
                        <m:ctrlPr>
                          <a:rPr lang="en-US" sz="2000" b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k-UA" sz="20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uk-UA" sz="20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000" b="1" dirty="0"/>
                  <a:t> ]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0002"/>
                <a:ext cx="9144000" cy="1259255"/>
              </a:xfrm>
              <a:prstGeom prst="rect">
                <a:avLst/>
              </a:prstGeom>
              <a:blipFill>
                <a:blip r:embed="rId2"/>
                <a:stretch>
                  <a:fillRect t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9" y="-11904"/>
            <a:ext cx="8082240" cy="68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¾Ð»Ð¾Ð½Ð° ÑÐ¸Ð½ÑÐµÐ·Ñ Ð°Ð¼Ð¾Ð½ÑÐ°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1" y="485862"/>
            <a:ext cx="7372061" cy="58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123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Andrii Kryt</dc:creator>
  <cp:lastModifiedBy>Andrii Kryt</cp:lastModifiedBy>
  <cp:revision>22</cp:revision>
  <dcterms:created xsi:type="dcterms:W3CDTF">2019-03-27T17:25:13Z</dcterms:created>
  <dcterms:modified xsi:type="dcterms:W3CDTF">2019-03-27T19:34:49Z</dcterms:modified>
</cp:coreProperties>
</file>